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8"/>
  </p:notesMasterIdLst>
  <p:sldIdLst>
    <p:sldId id="263" r:id="rId2"/>
    <p:sldId id="437" r:id="rId3"/>
    <p:sldId id="308" r:id="rId4"/>
    <p:sldId id="310" r:id="rId5"/>
    <p:sldId id="309" r:id="rId6"/>
    <p:sldId id="311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42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59" autoAdjust="0"/>
    <p:restoredTop sz="76781" autoAdjust="0"/>
  </p:normalViewPr>
  <p:slideViewPr>
    <p:cSldViewPr snapToGrid="0">
      <p:cViewPr varScale="1">
        <p:scale>
          <a:sx n="45" d="100"/>
          <a:sy n="45" d="100"/>
        </p:scale>
        <p:origin x="9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D4E037-4261-4270-90AD-3164CF056CD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B877E5-C344-4CA1-BE0F-A28F30BF9706}">
      <dgm:prSet/>
      <dgm:spPr/>
      <dgm:t>
        <a:bodyPr/>
        <a:lstStyle/>
        <a:p>
          <a:r>
            <a:rPr lang="fr-FR" dirty="0"/>
            <a:t>1) Chaque groupe va choisir au hasard l’un des personnages de l’école classique</a:t>
          </a:r>
        </a:p>
        <a:p>
          <a:r>
            <a:rPr lang="fr-FR" dirty="0"/>
            <a:t> ( mentionné sur les papiers) </a:t>
          </a:r>
          <a:endParaRPr lang="en-US" dirty="0"/>
        </a:p>
      </dgm:t>
    </dgm:pt>
    <dgm:pt modelId="{68BB3E91-F06E-419D-9BAA-FCBFF6781FC2}" type="parTrans" cxnId="{169B9137-7BB8-49AC-A6F7-5F8585F7B976}">
      <dgm:prSet/>
      <dgm:spPr/>
      <dgm:t>
        <a:bodyPr/>
        <a:lstStyle/>
        <a:p>
          <a:endParaRPr lang="en-US"/>
        </a:p>
      </dgm:t>
    </dgm:pt>
    <dgm:pt modelId="{82E57313-50F6-4CEB-9D6C-85D2FDE3E2F3}" type="sibTrans" cxnId="{169B9137-7BB8-49AC-A6F7-5F8585F7B976}">
      <dgm:prSet/>
      <dgm:spPr/>
      <dgm:t>
        <a:bodyPr/>
        <a:lstStyle/>
        <a:p>
          <a:endParaRPr lang="en-US"/>
        </a:p>
      </dgm:t>
    </dgm:pt>
    <dgm:pt modelId="{23FAD8A7-768B-42B9-B7AE-FC5932567335}">
      <dgm:prSet/>
      <dgm:spPr/>
      <dgm:t>
        <a:bodyPr/>
        <a:lstStyle/>
        <a:p>
          <a:r>
            <a:rPr lang="fr-FR" dirty="0"/>
            <a:t>2) Présenter le personnage choisi: Biographie brève, méthodes, idées, principes, avantages et inconvénients de sa méthode</a:t>
          </a:r>
          <a:endParaRPr lang="en-US" dirty="0"/>
        </a:p>
      </dgm:t>
    </dgm:pt>
    <dgm:pt modelId="{C8F3CA24-D684-45BA-B885-046601328702}" type="parTrans" cxnId="{E2034BCD-B1F3-47E5-A756-DA0AA71AA5F8}">
      <dgm:prSet/>
      <dgm:spPr/>
      <dgm:t>
        <a:bodyPr/>
        <a:lstStyle/>
        <a:p>
          <a:endParaRPr lang="en-US"/>
        </a:p>
      </dgm:t>
    </dgm:pt>
    <dgm:pt modelId="{56B966AD-4788-4E14-8882-D24DCBCCC29E}" type="sibTrans" cxnId="{E2034BCD-B1F3-47E5-A756-DA0AA71AA5F8}">
      <dgm:prSet/>
      <dgm:spPr/>
      <dgm:t>
        <a:bodyPr/>
        <a:lstStyle/>
        <a:p>
          <a:endParaRPr lang="en-US"/>
        </a:p>
      </dgm:t>
    </dgm:pt>
    <dgm:pt modelId="{CD1EAC58-1BDA-4DD7-8C21-2F2007FB5CAE}">
      <dgm:prSet/>
      <dgm:spPr/>
      <dgm:t>
        <a:bodyPr/>
        <a:lstStyle/>
        <a:p>
          <a:r>
            <a:rPr lang="fr-FR" dirty="0"/>
            <a:t>Temps de travail: 30 minutes </a:t>
          </a:r>
          <a:endParaRPr lang="en-US" dirty="0"/>
        </a:p>
      </dgm:t>
    </dgm:pt>
    <dgm:pt modelId="{C02D6984-1227-478D-98FB-2D5EFC599618}" type="parTrans" cxnId="{D9E0E968-3BF0-4E64-8AFC-944514CF0AAF}">
      <dgm:prSet/>
      <dgm:spPr/>
      <dgm:t>
        <a:bodyPr/>
        <a:lstStyle/>
        <a:p>
          <a:endParaRPr lang="en-US"/>
        </a:p>
      </dgm:t>
    </dgm:pt>
    <dgm:pt modelId="{954261D3-726D-46EC-A0C7-88F18D86C38B}" type="sibTrans" cxnId="{D9E0E968-3BF0-4E64-8AFC-944514CF0AAF}">
      <dgm:prSet/>
      <dgm:spPr/>
      <dgm:t>
        <a:bodyPr/>
        <a:lstStyle/>
        <a:p>
          <a:endParaRPr lang="en-US"/>
        </a:p>
      </dgm:t>
    </dgm:pt>
    <dgm:pt modelId="{C5662B79-E2C7-4F2E-BF3F-837C0D71F777}">
      <dgm:prSet/>
      <dgm:spPr/>
      <dgm:t>
        <a:bodyPr/>
        <a:lstStyle/>
        <a:p>
          <a:r>
            <a:rPr lang="fr-FR" dirty="0"/>
            <a:t>Temps de présentation: 3 minutes</a:t>
          </a:r>
          <a:endParaRPr lang="en-US" dirty="0"/>
        </a:p>
      </dgm:t>
    </dgm:pt>
    <dgm:pt modelId="{D241DAF3-664A-4CCE-979D-A0CD2D286BF7}" type="parTrans" cxnId="{6A9419C5-C291-4E3B-AE56-763AFC699D34}">
      <dgm:prSet/>
      <dgm:spPr/>
      <dgm:t>
        <a:bodyPr/>
        <a:lstStyle/>
        <a:p>
          <a:endParaRPr lang="en-US"/>
        </a:p>
      </dgm:t>
    </dgm:pt>
    <dgm:pt modelId="{FFB19204-CE35-41D5-958D-49AACE3FF37F}" type="sibTrans" cxnId="{6A9419C5-C291-4E3B-AE56-763AFC699D34}">
      <dgm:prSet/>
      <dgm:spPr/>
      <dgm:t>
        <a:bodyPr/>
        <a:lstStyle/>
        <a:p>
          <a:endParaRPr lang="en-US"/>
        </a:p>
      </dgm:t>
    </dgm:pt>
    <dgm:pt modelId="{42A31801-60E1-4B5A-9A2F-3428391AC388}" type="pres">
      <dgm:prSet presAssocID="{77D4E037-4261-4270-90AD-3164CF056CD4}" presName="diagram" presStyleCnt="0">
        <dgm:presLayoutVars>
          <dgm:dir/>
          <dgm:resizeHandles val="exact"/>
        </dgm:presLayoutVars>
      </dgm:prSet>
      <dgm:spPr/>
    </dgm:pt>
    <dgm:pt modelId="{7AC4246B-FDAA-4617-99B2-F6D740ED147D}" type="pres">
      <dgm:prSet presAssocID="{9AB877E5-C344-4CA1-BE0F-A28F30BF9706}" presName="node" presStyleLbl="node1" presStyleIdx="0" presStyleCnt="4">
        <dgm:presLayoutVars>
          <dgm:bulletEnabled val="1"/>
        </dgm:presLayoutVars>
      </dgm:prSet>
      <dgm:spPr/>
    </dgm:pt>
    <dgm:pt modelId="{D956D8C7-2596-41DE-9B42-4642C771B84F}" type="pres">
      <dgm:prSet presAssocID="{82E57313-50F6-4CEB-9D6C-85D2FDE3E2F3}" presName="sibTrans" presStyleCnt="0"/>
      <dgm:spPr/>
    </dgm:pt>
    <dgm:pt modelId="{58E48FC1-0B29-4AA5-9BBC-248DA95EF9C5}" type="pres">
      <dgm:prSet presAssocID="{23FAD8A7-768B-42B9-B7AE-FC5932567335}" presName="node" presStyleLbl="node1" presStyleIdx="1" presStyleCnt="4">
        <dgm:presLayoutVars>
          <dgm:bulletEnabled val="1"/>
        </dgm:presLayoutVars>
      </dgm:prSet>
      <dgm:spPr/>
    </dgm:pt>
    <dgm:pt modelId="{78F7F008-D145-40EE-981B-01A5D8683228}" type="pres">
      <dgm:prSet presAssocID="{56B966AD-4788-4E14-8882-D24DCBCCC29E}" presName="sibTrans" presStyleCnt="0"/>
      <dgm:spPr/>
    </dgm:pt>
    <dgm:pt modelId="{028FCEBD-79CB-4491-8787-6515790B75BF}" type="pres">
      <dgm:prSet presAssocID="{CD1EAC58-1BDA-4DD7-8C21-2F2007FB5CAE}" presName="node" presStyleLbl="node1" presStyleIdx="2" presStyleCnt="4">
        <dgm:presLayoutVars>
          <dgm:bulletEnabled val="1"/>
        </dgm:presLayoutVars>
      </dgm:prSet>
      <dgm:spPr/>
    </dgm:pt>
    <dgm:pt modelId="{AC15A358-C7BC-4BB3-B50A-3D1BA28DEAFB}" type="pres">
      <dgm:prSet presAssocID="{954261D3-726D-46EC-A0C7-88F18D86C38B}" presName="sibTrans" presStyleCnt="0"/>
      <dgm:spPr/>
    </dgm:pt>
    <dgm:pt modelId="{5EF333B1-6C58-4C3F-9709-3D0DC1EFFC0C}" type="pres">
      <dgm:prSet presAssocID="{C5662B79-E2C7-4F2E-BF3F-837C0D71F777}" presName="node" presStyleLbl="node1" presStyleIdx="3" presStyleCnt="4">
        <dgm:presLayoutVars>
          <dgm:bulletEnabled val="1"/>
        </dgm:presLayoutVars>
      </dgm:prSet>
      <dgm:spPr/>
    </dgm:pt>
  </dgm:ptLst>
  <dgm:cxnLst>
    <dgm:cxn modelId="{97DAC21A-0B39-4C19-B253-CE6C76A01DDC}" type="presOf" srcId="{9AB877E5-C344-4CA1-BE0F-A28F30BF9706}" destId="{7AC4246B-FDAA-4617-99B2-F6D740ED147D}" srcOrd="0" destOrd="0" presId="urn:microsoft.com/office/officeart/2005/8/layout/default"/>
    <dgm:cxn modelId="{169B9137-7BB8-49AC-A6F7-5F8585F7B976}" srcId="{77D4E037-4261-4270-90AD-3164CF056CD4}" destId="{9AB877E5-C344-4CA1-BE0F-A28F30BF9706}" srcOrd="0" destOrd="0" parTransId="{68BB3E91-F06E-419D-9BAA-FCBFF6781FC2}" sibTransId="{82E57313-50F6-4CEB-9D6C-85D2FDE3E2F3}"/>
    <dgm:cxn modelId="{D9E0E968-3BF0-4E64-8AFC-944514CF0AAF}" srcId="{77D4E037-4261-4270-90AD-3164CF056CD4}" destId="{CD1EAC58-1BDA-4DD7-8C21-2F2007FB5CAE}" srcOrd="2" destOrd="0" parTransId="{C02D6984-1227-478D-98FB-2D5EFC599618}" sibTransId="{954261D3-726D-46EC-A0C7-88F18D86C38B}"/>
    <dgm:cxn modelId="{917F8D96-0BE3-42D2-9A03-627BD3F3A002}" type="presOf" srcId="{77D4E037-4261-4270-90AD-3164CF056CD4}" destId="{42A31801-60E1-4B5A-9A2F-3428391AC388}" srcOrd="0" destOrd="0" presId="urn:microsoft.com/office/officeart/2005/8/layout/default"/>
    <dgm:cxn modelId="{739D53AD-68EF-4BD0-AB61-CE6E4A347237}" type="presOf" srcId="{CD1EAC58-1BDA-4DD7-8C21-2F2007FB5CAE}" destId="{028FCEBD-79CB-4491-8787-6515790B75BF}" srcOrd="0" destOrd="0" presId="urn:microsoft.com/office/officeart/2005/8/layout/default"/>
    <dgm:cxn modelId="{6A9419C5-C291-4E3B-AE56-763AFC699D34}" srcId="{77D4E037-4261-4270-90AD-3164CF056CD4}" destId="{C5662B79-E2C7-4F2E-BF3F-837C0D71F777}" srcOrd="3" destOrd="0" parTransId="{D241DAF3-664A-4CCE-979D-A0CD2D286BF7}" sibTransId="{FFB19204-CE35-41D5-958D-49AACE3FF37F}"/>
    <dgm:cxn modelId="{49B586C6-7F64-473B-8708-FB4258C6B5D1}" type="presOf" srcId="{C5662B79-E2C7-4F2E-BF3F-837C0D71F777}" destId="{5EF333B1-6C58-4C3F-9709-3D0DC1EFFC0C}" srcOrd="0" destOrd="0" presId="urn:microsoft.com/office/officeart/2005/8/layout/default"/>
    <dgm:cxn modelId="{E2034BCD-B1F3-47E5-A756-DA0AA71AA5F8}" srcId="{77D4E037-4261-4270-90AD-3164CF056CD4}" destId="{23FAD8A7-768B-42B9-B7AE-FC5932567335}" srcOrd="1" destOrd="0" parTransId="{C8F3CA24-D684-45BA-B885-046601328702}" sibTransId="{56B966AD-4788-4E14-8882-D24DCBCCC29E}"/>
    <dgm:cxn modelId="{57B0F6E6-43FF-4539-9D38-AA92DCCC68FA}" type="presOf" srcId="{23FAD8A7-768B-42B9-B7AE-FC5932567335}" destId="{58E48FC1-0B29-4AA5-9BBC-248DA95EF9C5}" srcOrd="0" destOrd="0" presId="urn:microsoft.com/office/officeart/2005/8/layout/default"/>
    <dgm:cxn modelId="{D3021AEF-7801-45DD-AD7B-21DC258A01E0}" type="presParOf" srcId="{42A31801-60E1-4B5A-9A2F-3428391AC388}" destId="{7AC4246B-FDAA-4617-99B2-F6D740ED147D}" srcOrd="0" destOrd="0" presId="urn:microsoft.com/office/officeart/2005/8/layout/default"/>
    <dgm:cxn modelId="{9EAA1D5D-5F9A-4ADE-B0E9-3FC0D0F2C9C1}" type="presParOf" srcId="{42A31801-60E1-4B5A-9A2F-3428391AC388}" destId="{D956D8C7-2596-41DE-9B42-4642C771B84F}" srcOrd="1" destOrd="0" presId="urn:microsoft.com/office/officeart/2005/8/layout/default"/>
    <dgm:cxn modelId="{EA26BC71-C118-437F-97C1-4FF6BF2D2532}" type="presParOf" srcId="{42A31801-60E1-4B5A-9A2F-3428391AC388}" destId="{58E48FC1-0B29-4AA5-9BBC-248DA95EF9C5}" srcOrd="2" destOrd="0" presId="urn:microsoft.com/office/officeart/2005/8/layout/default"/>
    <dgm:cxn modelId="{659E0F18-B8A3-4294-A1E0-6324559F7980}" type="presParOf" srcId="{42A31801-60E1-4B5A-9A2F-3428391AC388}" destId="{78F7F008-D145-40EE-981B-01A5D8683228}" srcOrd="3" destOrd="0" presId="urn:microsoft.com/office/officeart/2005/8/layout/default"/>
    <dgm:cxn modelId="{335309F8-1AD1-461A-96F9-7FF51C3124FD}" type="presParOf" srcId="{42A31801-60E1-4B5A-9A2F-3428391AC388}" destId="{028FCEBD-79CB-4491-8787-6515790B75BF}" srcOrd="4" destOrd="0" presId="urn:microsoft.com/office/officeart/2005/8/layout/default"/>
    <dgm:cxn modelId="{D0CA113B-8228-40DB-980B-B8AA239E49BA}" type="presParOf" srcId="{42A31801-60E1-4B5A-9A2F-3428391AC388}" destId="{AC15A358-C7BC-4BB3-B50A-3D1BA28DEAFB}" srcOrd="5" destOrd="0" presId="urn:microsoft.com/office/officeart/2005/8/layout/default"/>
    <dgm:cxn modelId="{5C0247DD-DA31-473C-8656-EC99DBA359CE}" type="presParOf" srcId="{42A31801-60E1-4B5A-9A2F-3428391AC388}" destId="{5EF333B1-6C58-4C3F-9709-3D0DC1EFFC0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4246B-FDAA-4617-99B2-F6D740ED147D}">
      <dsp:nvSpPr>
        <dsp:cNvPr id="0" name=""/>
        <dsp:cNvSpPr/>
      </dsp:nvSpPr>
      <dsp:spPr>
        <a:xfrm>
          <a:off x="1502147" y="2801"/>
          <a:ext cx="3930597" cy="23583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1) Chaque groupe va choisir au hasard l’un des personnages de l’école classique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 ( mentionné sur les papiers) </a:t>
          </a:r>
          <a:endParaRPr lang="en-US" sz="2700" kern="1200" dirty="0"/>
        </a:p>
      </dsp:txBody>
      <dsp:txXfrm>
        <a:off x="1502147" y="2801"/>
        <a:ext cx="3930597" cy="2358358"/>
      </dsp:txXfrm>
    </dsp:sp>
    <dsp:sp modelId="{58E48FC1-0B29-4AA5-9BBC-248DA95EF9C5}">
      <dsp:nvSpPr>
        <dsp:cNvPr id="0" name=""/>
        <dsp:cNvSpPr/>
      </dsp:nvSpPr>
      <dsp:spPr>
        <a:xfrm>
          <a:off x="5825804" y="2801"/>
          <a:ext cx="3930597" cy="2358358"/>
        </a:xfrm>
        <a:prstGeom prst="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2) Présenter le personnage choisi: Biographie brève, méthodes, idées, principes, avantages et inconvénients de sa méthode</a:t>
          </a:r>
          <a:endParaRPr lang="en-US" sz="2700" kern="1200" dirty="0"/>
        </a:p>
      </dsp:txBody>
      <dsp:txXfrm>
        <a:off x="5825804" y="2801"/>
        <a:ext cx="3930597" cy="2358358"/>
      </dsp:txXfrm>
    </dsp:sp>
    <dsp:sp modelId="{028FCEBD-79CB-4491-8787-6515790B75BF}">
      <dsp:nvSpPr>
        <dsp:cNvPr id="0" name=""/>
        <dsp:cNvSpPr/>
      </dsp:nvSpPr>
      <dsp:spPr>
        <a:xfrm>
          <a:off x="1502147" y="2754219"/>
          <a:ext cx="3930597" cy="2358358"/>
        </a:xfrm>
        <a:prstGeom prst="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Temps de travail: 30 minutes </a:t>
          </a:r>
          <a:endParaRPr lang="en-US" sz="2700" kern="1200" dirty="0"/>
        </a:p>
      </dsp:txBody>
      <dsp:txXfrm>
        <a:off x="1502147" y="2754219"/>
        <a:ext cx="3930597" cy="2358358"/>
      </dsp:txXfrm>
    </dsp:sp>
    <dsp:sp modelId="{5EF333B1-6C58-4C3F-9709-3D0DC1EFFC0C}">
      <dsp:nvSpPr>
        <dsp:cNvPr id="0" name=""/>
        <dsp:cNvSpPr/>
      </dsp:nvSpPr>
      <dsp:spPr>
        <a:xfrm>
          <a:off x="5825804" y="2754219"/>
          <a:ext cx="3930597" cy="2358358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Temps de présentation: 3 minutes</a:t>
          </a:r>
          <a:endParaRPr lang="en-US" sz="2700" kern="1200" dirty="0"/>
        </a:p>
      </dsp:txBody>
      <dsp:txXfrm>
        <a:off x="5825804" y="2754219"/>
        <a:ext cx="3930597" cy="2358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307B4-88D3-4640-8562-F2DC476AB0E7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DECF6-64CD-4423-A752-6C43AB549A0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940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ECF6-64CD-4423-A752-6C43AB549A0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66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1-L’homme n’est pas considéré comme un être avec des sentiments mais comme une machine: la maltraitance, </a:t>
            </a:r>
          </a:p>
          <a:p>
            <a:r>
              <a:rPr lang="fr-FR" dirty="0"/>
              <a:t>3-Imposition des méthodes de travail  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Est-ce qu’il existe aujourd’hui les mêmes pratiques ? Au Bangladesh, les usines de textiles… ils travaillent dans des conditions minables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ECF6-64CD-4423-A752-6C43AB549A0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50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ECF6-64CD-4423-A752-6C43AB549A05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629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Commander : donner des ordres et des méthodes de travail </a:t>
            </a:r>
          </a:p>
          <a:p>
            <a:r>
              <a:rPr lang="fr-FR" dirty="0"/>
              <a:t>Contrôler : la conformité du travail effectué face aux ordres et méthodes donnés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ECF6-64CD-4423-A752-6C43AB549A0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36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Division du travail en tâches et parties </a:t>
            </a:r>
          </a:p>
          <a:p>
            <a:r>
              <a:rPr lang="fr-FR" dirty="0"/>
              <a:t>9 Organigramme: hiérarchie   direction    responsables     et       salariés  </a:t>
            </a:r>
          </a:p>
          <a:p>
            <a:endParaRPr lang="fr-FR" dirty="0"/>
          </a:p>
          <a:p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ECF6-64CD-4423-A752-6C43AB549A0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220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parle de l'obsolescence programmée : C’est la </a:t>
            </a:r>
            <a:r>
              <a:rPr lang="fr-FR" b="0" i="0" dirty="0">
                <a:solidFill>
                  <a:srgbClr val="040C28"/>
                </a:solidFill>
                <a:effectLst/>
                <a:latin typeface="Google Sans"/>
              </a:rPr>
              <a:t>réduction de la durée de vie d'un produit pour en augmenter le taux de remplacement. Pour remplacer souvent les produits et en conséquence consommer plus pour vendre plus ! C’est ça leurs objectifs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ECF6-64CD-4423-A752-6C43AB549A05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561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ECF6-64CD-4423-A752-6C43AB549A0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5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DECF6-64CD-4423-A752-6C43AB549A05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1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974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714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24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43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4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723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670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910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336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105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65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134900-6B80-4D10-80F2-4D493ADADF9D}" type="datetimeFigureOut">
              <a:rPr lang="fr-FR" smtClean="0"/>
              <a:t>27/09/2023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79A6FAD-6EFB-4748-A6ED-651893073062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0250C05-CBD0-D75C-BFDF-3CF2F26D57F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900" dirty="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151285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AE3F71AE-AB95-4579-9284-5ABDC9C4CF82}"/>
              </a:ext>
            </a:extLst>
          </p:cNvPr>
          <p:cNvSpPr txBox="1"/>
          <p:nvPr/>
        </p:nvSpPr>
        <p:spPr>
          <a:xfrm>
            <a:off x="1524000" y="124858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Chapitre 3 - Management des Hommes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42F5513-D852-4CC1-BAEF-8E3F7F86D308}"/>
              </a:ext>
            </a:extLst>
          </p:cNvPr>
          <p:cNvSpPr txBox="1"/>
          <p:nvPr/>
        </p:nvSpPr>
        <p:spPr>
          <a:xfrm>
            <a:off x="1524000" y="3820338"/>
            <a:ext cx="9144000" cy="1563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L'évolution de la conception de l’Homme au travail </a:t>
            </a: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30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ssays On Henri Fayol Principles Of Management">
            <a:extLst>
              <a:ext uri="{FF2B5EF4-FFF2-40B4-BE49-F238E27FC236}">
                <a16:creationId xmlns:a16="http://schemas.microsoft.com/office/drawing/2014/main" id="{1F8F12BA-05CF-49F0-AD25-137A7299E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" b="5701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7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89B8E-D8F7-4347-A010-43733B4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48" y="519339"/>
            <a:ext cx="9477377" cy="1030515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0070C0"/>
                </a:solidFill>
              </a:rPr>
              <a:t>3-Henry FORD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4C9E68-B265-442D-ACFA-574DD764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86" y="1894775"/>
            <a:ext cx="9271831" cy="4265043"/>
          </a:xfrm>
          <a:prstGeom prst="rect">
            <a:avLst/>
          </a:prstGeom>
        </p:spPr>
      </p:pic>
      <p:pic>
        <p:nvPicPr>
          <p:cNvPr id="7170" name="Picture 2" descr="4 264 photos et images de Henry Ford - Getty Images">
            <a:extLst>
              <a:ext uri="{FF2B5EF4-FFF2-40B4-BE49-F238E27FC236}">
                <a16:creationId xmlns:a16="http://schemas.microsoft.com/office/drawing/2014/main" id="{A76DC63C-7D87-4C5E-9A23-BAE9A92D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2690" y="1858660"/>
            <a:ext cx="2950524" cy="216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46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0261EF-73C6-4637-ABC9-FC59672E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19" y="342901"/>
            <a:ext cx="2257594" cy="1359739"/>
          </a:xfrm>
        </p:spPr>
        <p:txBody>
          <a:bodyPr anchor="b">
            <a:normAutofit/>
          </a:bodyPr>
          <a:lstStyle/>
          <a:p>
            <a:pPr algn="r"/>
            <a:r>
              <a:rPr lang="fr-FR" sz="4000" dirty="0">
                <a:solidFill>
                  <a:srgbClr val="0070C0"/>
                </a:solidFill>
              </a:rPr>
              <a:t>Principes: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590BAB-663B-4A7D-B827-1DB4649C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483" y="114300"/>
            <a:ext cx="5863055" cy="583055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fr-FR" sz="2000" dirty="0">
                <a:latin typeface="Work Sans" panose="020B0604020202020204" pitchFamily="2" charset="0"/>
              </a:rPr>
              <a:t> R</a:t>
            </a:r>
            <a:r>
              <a:rPr lang="fr-FR" sz="2000" b="0" i="0" dirty="0">
                <a:effectLst/>
                <a:latin typeface="Work Sans" panose="020B0604020202020204" pitchFamily="2" charset="0"/>
              </a:rPr>
              <a:t>éduire la distance entre la première et la dernière étape du processus de production.</a:t>
            </a:r>
          </a:p>
          <a:p>
            <a:endParaRPr lang="fr-FR" sz="2000" b="0" i="0" dirty="0">
              <a:effectLst/>
              <a:latin typeface="Work Sans" panose="020B0604020202020204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>
                <a:latin typeface="Work Sans" panose="020B0604020202020204" pitchFamily="2" charset="0"/>
              </a:rPr>
              <a:t> Le contrôle du rythme de travail permet d'augmenter les cadences de production au maximum </a:t>
            </a:r>
          </a:p>
          <a:p>
            <a:endParaRPr lang="fr-FR" sz="2000" dirty="0">
              <a:latin typeface="Work Sans" panose="020B0604020202020204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>
                <a:latin typeface="Work Sans" panose="020B0604020202020204" pitchFamily="2" charset="0"/>
              </a:rPr>
              <a:t> C'est la renaissance de la publicité. Les pièces de rechange sont facilement disponibles grâce à la standardisation.</a:t>
            </a:r>
          </a:p>
        </p:txBody>
      </p:sp>
    </p:spTree>
    <p:extLst>
      <p:ext uri="{BB962C8B-B14F-4D97-AF65-F5344CB8AC3E}">
        <p14:creationId xmlns:p14="http://schemas.microsoft.com/office/powerpoint/2010/main" val="380823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D3AD53-E00A-4597-A8E1-F67FB319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4610244"/>
            <a:ext cx="3649703" cy="1714500"/>
          </a:xfrm>
        </p:spPr>
        <p:txBody>
          <a:bodyPr>
            <a:normAutofit/>
          </a:bodyPr>
          <a:lstStyle/>
          <a:p>
            <a:r>
              <a:rPr lang="fr-FR" sz="4000" dirty="0"/>
              <a:t>4- Max Weber : La bureaucratie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8E64DC-EDA2-44DA-8D60-01A88B6B3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066" y="4742275"/>
            <a:ext cx="6725232" cy="2172874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dirty="0">
                <a:effectLst/>
                <a:latin typeface="Arial" panose="020B0604020202020204" pitchFamily="34" charset="0"/>
              </a:rPr>
              <a:t>Max Weber déclare qu’il y a 3 façons de manager les Hommes 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effectLst/>
                <a:latin typeface="Arial" panose="020B0604020202020204" pitchFamily="34" charset="0"/>
              </a:rPr>
              <a:t>Style traditionnel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effectLst/>
                <a:latin typeface="Arial" panose="020B0604020202020204" pitchFamily="34" charset="0"/>
              </a:rPr>
              <a:t>Style charismatique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effectLst/>
                <a:latin typeface="Arial" panose="020B0604020202020204" pitchFamily="34" charset="0"/>
              </a:rPr>
              <a:t>Style rationnel (ou bureaucratique)</a:t>
            </a:r>
          </a:p>
          <a:p>
            <a:endParaRPr lang="fr-FR" sz="1700" dirty="0"/>
          </a:p>
        </p:txBody>
      </p:sp>
      <p:pic>
        <p:nvPicPr>
          <p:cNvPr id="8196" name="Picture 4" descr="Et pourquoi pas Max Weber ? Retour sur la thèse tellement fameuse d&amp;#39;un  auteur si bien connu | CARNETS VAGABONDS">
            <a:extLst>
              <a:ext uri="{FF2B5EF4-FFF2-40B4-BE49-F238E27FC236}">
                <a16:creationId xmlns:a16="http://schemas.microsoft.com/office/drawing/2014/main" id="{7A717C33-D9BE-4BDE-9A62-9187F312A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" r="512" b="5"/>
          <a:stretch/>
        </p:blipFill>
        <p:spPr bwMode="auto">
          <a:xfrm>
            <a:off x="673749" y="370320"/>
            <a:ext cx="3716238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Justice au Singulier: La bureaucratie : un pouvoir sans éclat">
            <a:extLst>
              <a:ext uri="{FF2B5EF4-FFF2-40B4-BE49-F238E27FC236}">
                <a16:creationId xmlns:a16="http://schemas.microsoft.com/office/drawing/2014/main" id="{027CA43C-5839-47B6-AD11-8BFAFF68A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6" r="-1" b="16470"/>
          <a:stretch/>
        </p:blipFill>
        <p:spPr bwMode="auto">
          <a:xfrm>
            <a:off x="4719344" y="370321"/>
            <a:ext cx="6798905" cy="405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9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977ACE-5D19-44D8-9748-44396539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341" y="1421028"/>
            <a:ext cx="8965318" cy="4015944"/>
          </a:xfrm>
        </p:spPr>
        <p:txBody>
          <a:bodyPr anchor="t">
            <a:normAutofit/>
          </a:bodyPr>
          <a:lstStyle/>
          <a:p>
            <a:pPr algn="just"/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Il considère que le style traditionnel est inefficace, fondé sur la notion d’héritage.</a:t>
            </a:r>
          </a:p>
          <a:p>
            <a:pPr algn="just"/>
            <a:endParaRPr lang="fr-FR" b="0" i="0" u="none" strike="noStrike" dirty="0">
              <a:effectLst/>
              <a:latin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Le style charismatique est aussi inefficace car lorsque le leader n’est plus présent dans l’entreprise, cette dernière va mal.</a:t>
            </a:r>
            <a:endParaRPr lang="fr-FR" b="0" dirty="0">
              <a:effectLst/>
            </a:endParaRPr>
          </a:p>
          <a:p>
            <a:pPr marL="0" indent="0" algn="just">
              <a:buNone/>
            </a:pP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Le meilleur style selon lui est le style rationnel (bureaucratique) : Instauration des règles écrites impersonnelles et applicables à tous.</a:t>
            </a:r>
          </a:p>
          <a:p>
            <a:pPr marL="0" indent="0">
              <a:buNone/>
            </a:pPr>
            <a:endParaRPr lang="fr-FR" sz="20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082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07EC76-9E23-49FD-A57E-0742C7A24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244" y="268416"/>
            <a:ext cx="11157831" cy="6321167"/>
          </a:xfrm>
        </p:spPr>
        <p:txBody>
          <a:bodyPr anchor="t">
            <a:noAutofit/>
          </a:bodyPr>
          <a:lstStyle/>
          <a:p>
            <a:endParaRPr lang="fr-F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fr-FR" sz="24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dirty="0">
                <a:effectLst/>
                <a:latin typeface="Arial" panose="020B0604020202020204" pitchFamily="34" charset="0"/>
              </a:rPr>
              <a:t>Dans une organisation bureaucratique, on observe une structure à la fois formalisée et standardisée.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2400" i="0" u="none" strike="noStrike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2400" dirty="0">
                <a:latin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fr-FR" sz="2400" b="1" dirty="0">
                <a:latin typeface="Arial" panose="020B0604020202020204" pitchFamily="34" charset="0"/>
                <a:sym typeface="Wingdings" panose="05000000000000000000" pitchFamily="2" charset="2"/>
              </a:rPr>
              <a:t>S</a:t>
            </a:r>
            <a:r>
              <a:rPr lang="fr-FR" sz="2400" b="1" i="0" u="none" strike="noStrike" dirty="0">
                <a:effectLst/>
                <a:latin typeface="Arial" panose="020B0604020202020204" pitchFamily="34" charset="0"/>
              </a:rPr>
              <a:t>tructure formalisée :</a:t>
            </a:r>
            <a:r>
              <a:rPr lang="fr-FR" sz="2400" b="0" i="0" u="none" strike="noStrike" dirty="0">
                <a:effectLst/>
                <a:latin typeface="Arial" panose="020B0604020202020204" pitchFamily="34" charset="0"/>
              </a:rPr>
              <a:t> Structure qui indique ce qui doit être fait.</a:t>
            </a:r>
            <a:endParaRPr lang="fr-FR" sz="2400" b="0" dirty="0">
              <a:effectLst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2400" b="1" dirty="0">
                <a:latin typeface="Arial" panose="020B0604020202020204" pitchFamily="34" charset="0"/>
                <a:sym typeface="Wingdings" panose="05000000000000000000" pitchFamily="2" charset="2"/>
              </a:rPr>
              <a:t>  S</a:t>
            </a:r>
            <a:r>
              <a:rPr lang="fr-FR" sz="2400" b="1" i="0" u="none" strike="noStrike" dirty="0">
                <a:effectLst/>
                <a:latin typeface="Arial" panose="020B0604020202020204" pitchFamily="34" charset="0"/>
              </a:rPr>
              <a:t>tructure standardisée : </a:t>
            </a:r>
            <a:r>
              <a:rPr lang="fr-FR" sz="2400" b="0" i="0" u="none" strike="noStrike" dirty="0">
                <a:effectLst/>
                <a:latin typeface="Arial" panose="020B0604020202020204" pitchFamily="34" charset="0"/>
              </a:rPr>
              <a:t>Structure qui décrit comment un travail doit être fait.</a:t>
            </a:r>
            <a:endParaRPr lang="fr-FR" sz="2400" dirty="0"/>
          </a:p>
          <a:p>
            <a:pPr marL="0" indent="0">
              <a:buNone/>
            </a:pPr>
            <a:endParaRPr lang="fr-FR" sz="24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fr-FR" sz="2400" b="0" i="0" u="none" strike="noStrike" dirty="0">
                <a:effectLst/>
                <a:latin typeface="Arial" panose="020B0604020202020204" pitchFamily="34" charset="0"/>
              </a:rPr>
              <a:t>La bureaucratie est nécessaire dans une grande entreprise pour coordonner les activités.</a:t>
            </a:r>
          </a:p>
          <a:p>
            <a:endParaRPr lang="fr-FR" sz="2400" dirty="0">
              <a:latin typeface="Arial" panose="020B0604020202020204" pitchFamily="34" charset="0"/>
            </a:endParaRPr>
          </a:p>
          <a:p>
            <a:r>
              <a:rPr lang="fr-FR" sz="2400" b="0" i="0" u="none" strike="noStrike" dirty="0">
                <a:effectLst/>
                <a:latin typeface="Arial" panose="020B0604020202020204" pitchFamily="34" charset="0"/>
              </a:rPr>
              <a:t> Un excès de bureaucratie peut être source de lenteur administrative pouvant entraîner une insatisfaction de</a:t>
            </a:r>
            <a:r>
              <a:rPr lang="fr-FR" sz="2400" dirty="0">
                <a:latin typeface="Arial" panose="020B0604020202020204" pitchFamily="34" charset="0"/>
              </a:rPr>
              <a:t> </a:t>
            </a:r>
            <a:r>
              <a:rPr lang="fr-FR" sz="2400" b="0" i="0" u="none" strike="noStrike" dirty="0">
                <a:effectLst/>
                <a:latin typeface="Arial" panose="020B0604020202020204" pitchFamily="34" charset="0"/>
              </a:rPr>
              <a:t>la clientèle.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28872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5B4EE9-7349-43B7-A356-AFAB35FA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93" y="152400"/>
            <a:ext cx="3958607" cy="921355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rgbClr val="7030A0"/>
                </a:solidFill>
              </a:rPr>
              <a:t>Let’s play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4FC1E1-1732-4122-81C2-58A582F39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25" y="1239954"/>
            <a:ext cx="11590317" cy="56180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200" dirty="0"/>
              <a:t>1) Télécharger l’application Kahoot ou connecté vous sur le site </a:t>
            </a:r>
            <a:r>
              <a:rPr lang="fr-FR" sz="2200" dirty="0">
                <a:hlinkClick r:id="rId3"/>
              </a:rPr>
              <a:t>https://kahoot.it/</a:t>
            </a:r>
            <a:endParaRPr lang="fr-FR" sz="2200" dirty="0"/>
          </a:p>
          <a:p>
            <a:pPr marL="0" indent="0">
              <a:buNone/>
            </a:pPr>
            <a:endParaRPr lang="fr-FR" sz="2200" dirty="0"/>
          </a:p>
          <a:p>
            <a:pPr marL="0" indent="0">
              <a:buNone/>
            </a:pPr>
            <a:r>
              <a:rPr lang="fr-FR" sz="2200" dirty="0"/>
              <a:t>2) Entrer le code PIN du jeu (affiché sur l’écran) ensuite valider </a:t>
            </a:r>
          </a:p>
          <a:p>
            <a:pPr marL="0" indent="0">
              <a:buNone/>
            </a:pPr>
            <a:endParaRPr lang="fr-FR" sz="2200" dirty="0"/>
          </a:p>
          <a:p>
            <a:pPr marL="0" indent="0">
              <a:buNone/>
            </a:pPr>
            <a:endParaRPr lang="fr-FR" sz="2200" dirty="0"/>
          </a:p>
          <a:p>
            <a:pPr marL="514350" indent="-514350">
              <a:buAutoNum type="arabicParenR" startAt="3"/>
            </a:pPr>
            <a:r>
              <a:rPr lang="fr-FR" sz="2200" dirty="0"/>
              <a:t>Choisissez la forme et la couleur (sur votre écran)  qui correspond à la bonne réponse après la lecture de la question ou l’énoncé (affiché sur l’écran au tableau) </a:t>
            </a:r>
          </a:p>
          <a:p>
            <a:pPr marL="514350" indent="-514350">
              <a:buAutoNum type="arabicParenR" startAt="3"/>
            </a:pPr>
            <a:endParaRPr lang="fr-FR" sz="2200" dirty="0"/>
          </a:p>
          <a:p>
            <a:pPr marL="514350" indent="-514350">
              <a:buAutoNum type="arabicParenR" startAt="3"/>
            </a:pPr>
            <a:endParaRPr lang="fr-FR" sz="2200" dirty="0"/>
          </a:p>
          <a:p>
            <a:pPr marL="514350" indent="-514350">
              <a:buAutoNum type="arabicParenR" startAt="3"/>
            </a:pPr>
            <a:endParaRPr lang="fr-FR" sz="2200" dirty="0"/>
          </a:p>
          <a:p>
            <a:pPr marL="514350" indent="-514350">
              <a:buAutoNum type="arabicParenR" startAt="3"/>
            </a:pPr>
            <a:r>
              <a:rPr lang="fr-FR" sz="2200" dirty="0"/>
              <a:t>Les gagnants :       Le premier : + 1 sur la note finale </a:t>
            </a:r>
          </a:p>
          <a:p>
            <a:pPr marL="0" indent="0">
              <a:buNone/>
            </a:pPr>
            <a:r>
              <a:rPr lang="fr-FR" sz="2200" dirty="0"/>
              <a:t>                                  Le deuxième : + 0,75 </a:t>
            </a:r>
          </a:p>
          <a:p>
            <a:pPr marL="0" indent="0">
              <a:buNone/>
            </a:pPr>
            <a:r>
              <a:rPr lang="fr-FR" sz="2200" dirty="0"/>
              <a:t>                                  Le troisième : + 0,5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4DC2B3-E388-4DE3-A5B9-15116EB39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751" y="4048977"/>
            <a:ext cx="3978234" cy="13622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1791F3-FF3B-41BB-B2CE-73640528B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387" y="1785057"/>
            <a:ext cx="2038844" cy="14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1B6F10-EC17-4854-90EE-04CC7938D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31" b="14299"/>
          <a:stretch/>
        </p:blipFill>
        <p:spPr>
          <a:xfrm>
            <a:off x="20" y="13073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C38289-C3AD-44C6-B54E-ACED9CAD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840" y="49902"/>
            <a:ext cx="9720072" cy="149961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Travail en groupe: (Selon couleurs) 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0000"/>
                </a:solidFill>
              </a:rPr>
              <a:t>Travail noté  </a:t>
            </a: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44E6C1A1-3D74-4B79-9D8E-6BF9EAFA2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354824"/>
              </p:ext>
            </p:extLst>
          </p:nvPr>
        </p:nvGraphicFramePr>
        <p:xfrm>
          <a:off x="685800" y="1542595"/>
          <a:ext cx="11258550" cy="5115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3451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48E78-F94F-484A-A447-5793E7FDF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60" y="-749983"/>
            <a:ext cx="5472669" cy="5974414"/>
          </a:xfrm>
        </p:spPr>
        <p:txBody>
          <a:bodyPr anchor="ctr">
            <a:normAutofit/>
          </a:bodyPr>
          <a:lstStyle/>
          <a:p>
            <a:r>
              <a:rPr lang="fr-FR" sz="4000" b="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L’école classique :</a:t>
            </a:r>
            <a:br>
              <a:rPr lang="fr-FR" sz="4000" b="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</a:br>
            <a:br>
              <a:rPr lang="fr-FR" sz="4000" b="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</a:br>
            <a:r>
              <a:rPr lang="fr-FR" sz="2800" b="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Taylor, Fayol, Ford et Weber</a:t>
            </a:r>
            <a:endParaRPr lang="fr-FR" sz="2800" dirty="0">
              <a:solidFill>
                <a:srgbClr val="0070C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50E621-5E94-48B7-9A72-07E4D0AFC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635" y="0"/>
            <a:ext cx="5704267" cy="7368300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8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L’école classique en management est caractérisée par trois phénomènes 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2800" b="0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8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La déshumanisation du travail (pas d’affectif)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r-FR" sz="28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8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Recherche de la productivité = </a:t>
            </a:r>
            <a:r>
              <a:rPr lang="fr-FR" sz="28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rPr>
              <a:t>Production ÷ Moyens utilisés (effectif),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r-FR" sz="28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8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Le scientisme (consiste à manager les hommes de façon scientifique) </a:t>
            </a:r>
          </a:p>
          <a:p>
            <a:endParaRPr lang="fr-FR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6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1F39A-CB0D-4D88-8266-120E02F0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4610244"/>
            <a:ext cx="3649703" cy="1714500"/>
          </a:xfrm>
        </p:spPr>
        <p:txBody>
          <a:bodyPr>
            <a:normAutofit/>
          </a:bodyPr>
          <a:lstStyle/>
          <a:p>
            <a:r>
              <a:rPr lang="fr-FR" sz="2800" b="0" i="0" u="none" strike="noStrike" dirty="0">
                <a:effectLst/>
                <a:latin typeface="Arial" panose="020B0604020202020204" pitchFamily="34" charset="0"/>
              </a:rPr>
              <a:t>1-F.W. Taylor : L’organisation scientifique du travail (OST)</a:t>
            </a:r>
            <a:endParaRPr lang="fr-FR" sz="280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DFE1035-481F-4B24-8095-112CB6B62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898" y="4090087"/>
            <a:ext cx="7134785" cy="2397593"/>
          </a:xfrm>
        </p:spPr>
        <p:txBody>
          <a:bodyPr>
            <a:normAutofit lnSpcReduction="10000"/>
          </a:bodyPr>
          <a:lstStyle/>
          <a:p>
            <a:r>
              <a:rPr lang="fr-FR" sz="2000" b="0" i="0" u="none" strike="noStrike" dirty="0">
                <a:effectLst/>
                <a:latin typeface="Arial" panose="020B0604020202020204" pitchFamily="34" charset="0"/>
              </a:rPr>
              <a:t>Cette organisation se base sur les trois principes de l’OST :</a:t>
            </a:r>
          </a:p>
          <a:p>
            <a:endParaRPr lang="fr-F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1600" b="0" i="0" u="none" strike="noStrike" dirty="0">
                <a:effectLst/>
                <a:latin typeface="Arial" panose="020B0604020202020204" pitchFamily="34" charset="0"/>
              </a:rPr>
              <a:t>1- La division verticale et horizontale du travail.</a:t>
            </a:r>
            <a:endParaRPr lang="fr-FR" sz="1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1600" b="0" i="0" u="none" strike="noStrike" dirty="0">
                <a:effectLst/>
                <a:latin typeface="Arial" panose="020B0604020202020204" pitchFamily="34" charset="0"/>
              </a:rPr>
              <a:t>2</a:t>
            </a:r>
            <a:r>
              <a:rPr lang="fr-FR" sz="1600" dirty="0">
                <a:latin typeface="Arial" panose="020B0604020202020204" pitchFamily="34" charset="0"/>
              </a:rPr>
              <a:t>- </a:t>
            </a:r>
            <a:r>
              <a:rPr lang="fr-FR" sz="1600" b="0" i="0" u="none" strike="noStrike" dirty="0">
                <a:effectLst/>
                <a:latin typeface="Arial" panose="020B0604020202020204" pitchFamily="34" charset="0"/>
              </a:rPr>
              <a:t>Division des tâches: C’est la décomposition du travail en éléments très simple et facile à exécuter. </a:t>
            </a:r>
          </a:p>
          <a:p>
            <a:pPr marL="0" indent="0">
              <a:buNone/>
            </a:pPr>
            <a:r>
              <a:rPr lang="fr-FR" sz="1600" b="0" i="0" u="none" strike="noStrike" dirty="0">
                <a:effectLst/>
                <a:latin typeface="Arial" panose="020B0604020202020204" pitchFamily="34" charset="0"/>
              </a:rPr>
              <a:t>3- Rémunération : </a:t>
            </a:r>
            <a:r>
              <a:rPr lang="fr-FR" sz="1600" dirty="0">
                <a:latin typeface="Arial" panose="020B0604020202020204" pitchFamily="34" charset="0"/>
              </a:rPr>
              <a:t>plus il y’a de production plus le salaire augmente. </a:t>
            </a:r>
            <a:r>
              <a:rPr lang="fr-FR" sz="1600" b="0" i="0" u="none" strike="noStrike" dirty="0">
                <a:effectLst/>
                <a:latin typeface="Arial" panose="020B0604020202020204" pitchFamily="34" charset="0"/>
              </a:rPr>
              <a:t>Prime liée au rendement.</a:t>
            </a:r>
          </a:p>
          <a:p>
            <a:endParaRPr lang="fr-FR" dirty="0"/>
          </a:p>
        </p:txBody>
      </p:sp>
      <p:pic>
        <p:nvPicPr>
          <p:cNvPr id="2052" name="Picture 4" descr="Science économique: L&amp;#39;Organisation Scientifique du Travail">
            <a:extLst>
              <a:ext uri="{FF2B5EF4-FFF2-40B4-BE49-F238E27FC236}">
                <a16:creationId xmlns:a16="http://schemas.microsoft.com/office/drawing/2014/main" id="{D23A132F-DB93-463A-9F36-8A1ECFB70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" r="-3" b="-3"/>
          <a:stretch/>
        </p:blipFill>
        <p:spPr bwMode="auto">
          <a:xfrm>
            <a:off x="673749" y="370320"/>
            <a:ext cx="3716238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ST Organisation scientifique du travail: ingénieurs et exécutants – F.  Taylor | SI &amp;amp; Management">
            <a:extLst>
              <a:ext uri="{FF2B5EF4-FFF2-40B4-BE49-F238E27FC236}">
                <a16:creationId xmlns:a16="http://schemas.microsoft.com/office/drawing/2014/main" id="{F329CD83-5F6B-4925-BD08-C084A5109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r="-2" b="2289"/>
          <a:stretch/>
        </p:blipFill>
        <p:spPr bwMode="auto">
          <a:xfrm>
            <a:off x="4719344" y="370320"/>
            <a:ext cx="7029339" cy="349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27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. Les caractéristiques de l&amp;#39;organisation scientifique du travail - Manuel  numérique max Belin">
            <a:extLst>
              <a:ext uri="{FF2B5EF4-FFF2-40B4-BE49-F238E27FC236}">
                <a16:creationId xmlns:a16="http://schemas.microsoft.com/office/drawing/2014/main" id="{99A9BDBB-A9B4-4987-A81E-E46E03DC53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465" y="204989"/>
            <a:ext cx="8877300" cy="644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67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X2Download.app-Mécanisation et travail à la chaîne">
            <a:hlinkClick r:id="" action="ppaction://media"/>
            <a:extLst>
              <a:ext uri="{FF2B5EF4-FFF2-40B4-BE49-F238E27FC236}">
                <a16:creationId xmlns:a16="http://schemas.microsoft.com/office/drawing/2014/main" id="{C7D60D89-9E0D-B913-365B-B3FD0099C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926" y="804333"/>
            <a:ext cx="9332145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E01E6-4EC2-4267-85DB-5963FCC25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1018812"/>
            <a:ext cx="10430261" cy="5546047"/>
          </a:xfrm>
        </p:spPr>
        <p:txBody>
          <a:bodyPr anchor="ctr">
            <a:normAutofit fontScale="92500" lnSpcReduction="10000"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fr-FR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Avantages</a:t>
            </a:r>
          </a:p>
          <a:p>
            <a:pPr rtl="0">
              <a:spcBef>
                <a:spcPts val="1400"/>
              </a:spcBef>
              <a:spcAft>
                <a:spcPts val="400"/>
              </a:spcAft>
            </a:pPr>
            <a:endParaRPr lang="fr-FR" sz="1900" b="1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900" b="0" i="0" u="none" strike="noStrike" dirty="0">
                <a:effectLst/>
                <a:latin typeface="Arial" panose="020B0604020202020204" pitchFamily="34" charset="0"/>
              </a:rPr>
              <a:t> Augmentation de la productivité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fr-FR" sz="1900" b="0" i="0" u="none" strike="noStrike" dirty="0">
              <a:effectLst/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900" b="0" i="0" u="none" strike="noStrike" dirty="0">
                <a:effectLst/>
                <a:latin typeface="Arial" panose="020B0604020202020204" pitchFamily="34" charset="0"/>
              </a:rPr>
              <a:t> Sa première application par Henry Ford a permis la production en série pour la première fois, avec une voiture standard, symbole de l’entrée dans l’ère de la grande consommation.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fr-FR" sz="16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latin typeface="Arial" panose="020B0604020202020204" pitchFamily="34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fr-FR" sz="16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fr-FR" b="0" i="0" u="none" strike="noStrike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</a:rPr>
              <a:t>Inconvénients</a:t>
            </a:r>
          </a:p>
          <a:p>
            <a:pPr rtl="0">
              <a:spcBef>
                <a:spcPts val="1400"/>
              </a:spcBef>
              <a:spcAft>
                <a:spcPts val="400"/>
              </a:spcAft>
            </a:pPr>
            <a:endParaRPr lang="fr-FR" sz="19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900" b="0" i="0" u="none" strike="noStrike" dirty="0">
                <a:effectLst/>
                <a:latin typeface="Arial" panose="020B0604020202020204" pitchFamily="34" charset="0"/>
              </a:rPr>
              <a:t> Augmentation des accidents de travail (physique et psychologique)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900" b="0" i="0" u="none" strike="noStrike" dirty="0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900" b="0" i="0" u="none" strike="noStrike" dirty="0">
                <a:effectLst/>
                <a:latin typeface="Arial" panose="020B0604020202020204" pitchFamily="34" charset="0"/>
              </a:rPr>
              <a:t> Absentéisme (taux d'absentéisme = nombre de personne absente sur une période donnée ÷ effectif totale (turn over (nombre de personne quittant définitivement l’entreprise)).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900" b="0" i="0" u="none" strike="noStrike" dirty="0"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9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fr-FR" sz="1900" dirty="0">
                <a:latin typeface="Arial" panose="020B0604020202020204" pitchFamily="34" charset="0"/>
              </a:rPr>
              <a:t>R</a:t>
            </a:r>
            <a:r>
              <a:rPr lang="fr-FR" sz="1900" b="0" i="0" u="none" strike="noStrike" dirty="0">
                <a:effectLst/>
                <a:latin typeface="Arial" panose="020B0604020202020204" pitchFamily="34" charset="0"/>
              </a:rPr>
              <a:t>elations conflictuelles récurrentes avec la hiérarchie, entraînant souvent des grèves, des révoltes.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600" dirty="0"/>
            </a:br>
            <a:endParaRPr lang="fr-FR" sz="1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C04248-5520-D55C-C357-9F00652CE2EC}"/>
              </a:ext>
            </a:extLst>
          </p:cNvPr>
          <p:cNvSpPr txBox="1"/>
          <p:nvPr/>
        </p:nvSpPr>
        <p:spPr>
          <a:xfrm>
            <a:off x="1050131" y="293141"/>
            <a:ext cx="6129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i="0" u="none" strike="noStrike" kern="1200" dirty="0" err="1">
                <a:effectLst/>
                <a:latin typeface="+mn-lt"/>
                <a:ea typeface="+mn-ea"/>
                <a:cs typeface="+mn-cs"/>
              </a:rPr>
              <a:t>Quels</a:t>
            </a:r>
            <a:r>
              <a:rPr lang="en-US" sz="1800" b="0" i="0" u="none" strike="noStrike" kern="120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US" sz="1800" b="0" i="0" u="none" strike="noStrike" kern="1200" dirty="0"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800" b="0" i="0" u="none" strike="noStrike" kern="1200" dirty="0" err="1">
                <a:effectLst/>
                <a:latin typeface="+mn-lt"/>
                <a:ea typeface="+mn-ea"/>
                <a:cs typeface="+mn-cs"/>
              </a:rPr>
              <a:t>avantages</a:t>
            </a:r>
            <a:r>
              <a:rPr lang="en-US" sz="1800" b="0" i="0" u="none" strike="noStrike" kern="1200" dirty="0">
                <a:effectLst/>
                <a:latin typeface="+mn-lt"/>
                <a:ea typeface="+mn-ea"/>
                <a:cs typeface="+mn-cs"/>
              </a:rPr>
              <a:t> et les </a:t>
            </a:r>
            <a:r>
              <a:rPr lang="en-US" sz="1800" b="0" i="0" u="none" strike="noStrike" kern="1200" dirty="0" err="1">
                <a:effectLst/>
                <a:latin typeface="+mn-lt"/>
                <a:ea typeface="+mn-ea"/>
                <a:cs typeface="+mn-cs"/>
              </a:rPr>
              <a:t>inconvénients</a:t>
            </a:r>
            <a:r>
              <a:rPr lang="en-US" sz="1800" b="0" i="0" u="none" strike="noStrike" kern="1200" dirty="0"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800" b="0" i="0" u="none" strike="noStrike" kern="1200" dirty="0" err="1">
                <a:effectLst/>
                <a:latin typeface="+mn-lt"/>
                <a:ea typeface="+mn-ea"/>
                <a:cs typeface="+mn-cs"/>
              </a:rPr>
              <a:t>Taylorisme</a:t>
            </a:r>
            <a:r>
              <a:rPr lang="en-US" sz="1800" b="0" i="0" u="none" strike="noStrike" kern="1200" dirty="0">
                <a:effectLst/>
                <a:latin typeface="+mn-lt"/>
                <a:ea typeface="+mn-ea"/>
                <a:cs typeface="+mn-cs"/>
              </a:rPr>
              <a:t> ?</a:t>
            </a:r>
            <a:endParaRPr lang="en-US" sz="18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40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730A547-E0E7-4409-9F01-A1B4BB84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253435"/>
            <a:ext cx="7656513" cy="3457575"/>
          </a:xfrm>
          <a:prstGeom prst="rect">
            <a:avLst/>
          </a:prstGeom>
        </p:spPr>
      </p:pic>
      <p:pic>
        <p:nvPicPr>
          <p:cNvPr id="3074" name="Picture 2" descr="Fayol - Presses des Mines">
            <a:extLst>
              <a:ext uri="{FF2B5EF4-FFF2-40B4-BE49-F238E27FC236}">
                <a16:creationId xmlns:a16="http://schemas.microsoft.com/office/drawing/2014/main" id="{DA66C0AC-E8B3-471A-9122-875F97D4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13" y="2166938"/>
            <a:ext cx="2728913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B9428CF-E555-463B-9411-69BA5D6C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212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rgbClr val="0070C0"/>
                </a:solidFill>
                <a:latin typeface="Arial" panose="020B0604020202020204" pitchFamily="34" charset="0"/>
              </a:rPr>
              <a:t>2- </a:t>
            </a:r>
            <a:r>
              <a:rPr lang="fr-FR" sz="3200" b="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Henri Fayol : Le principe administratif</a:t>
            </a:r>
            <a:endParaRPr lang="fr-FR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7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EA5097B-72F4-4EAC-9AA7-B007B4265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468630"/>
            <a:ext cx="11277600" cy="59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4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763</Words>
  <Application>Microsoft Office PowerPoint</Application>
  <PresentationFormat>Grand écran</PresentationFormat>
  <Paragraphs>100</Paragraphs>
  <Slides>16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6" baseType="lpstr">
      <vt:lpstr>Arial</vt:lpstr>
      <vt:lpstr>Calibri</vt:lpstr>
      <vt:lpstr>Google Sans</vt:lpstr>
      <vt:lpstr>Tahoma</vt:lpstr>
      <vt:lpstr>Tw Cen MT</vt:lpstr>
      <vt:lpstr>Tw Cen MT Condensed</vt:lpstr>
      <vt:lpstr>Wingdings</vt:lpstr>
      <vt:lpstr>Wingdings 3</vt:lpstr>
      <vt:lpstr>Work Sans</vt:lpstr>
      <vt:lpstr>Intégral</vt:lpstr>
      <vt:lpstr>Présentation PowerPoint</vt:lpstr>
      <vt:lpstr>Travail en groupe: (Selon couleurs)  Travail noté  </vt:lpstr>
      <vt:lpstr>L’école classique :  Taylor, Fayol, Ford et Weber</vt:lpstr>
      <vt:lpstr>1-F.W. Taylor : L’organisation scientifique du travail (OST)</vt:lpstr>
      <vt:lpstr>Présentation PowerPoint</vt:lpstr>
      <vt:lpstr>Présentation PowerPoint</vt:lpstr>
      <vt:lpstr>Présentation PowerPoint</vt:lpstr>
      <vt:lpstr>2- Henri Fayol : Le principe administratif</vt:lpstr>
      <vt:lpstr>Présentation PowerPoint</vt:lpstr>
      <vt:lpstr>Présentation PowerPoint</vt:lpstr>
      <vt:lpstr>3-Henry FORD</vt:lpstr>
      <vt:lpstr>Principes: </vt:lpstr>
      <vt:lpstr>4- Max Weber : La bureaucratie</vt:lpstr>
      <vt:lpstr>Présentation PowerPoint</vt:lpstr>
      <vt:lpstr>Présentation PowerPoint</vt:lpstr>
      <vt:lpstr>Let’s play 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de projet et des organisations</dc:title>
  <dc:creator>AMOR Achraf</dc:creator>
  <cp:lastModifiedBy>AMOR Achraf</cp:lastModifiedBy>
  <cp:revision>862</cp:revision>
  <dcterms:created xsi:type="dcterms:W3CDTF">2021-08-17T16:02:32Z</dcterms:created>
  <dcterms:modified xsi:type="dcterms:W3CDTF">2023-09-27T13:52:51Z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d1f144-26ac-4410-8fdb-05c7de218e82_Enabled">
    <vt:lpwstr>true</vt:lpwstr>
  </property>
  <property fmtid="{D5CDD505-2E9C-101B-9397-08002B2CF9AE}" pid="3" name="MSIP_Label_7bd1f144-26ac-4410-8fdb-05c7de218e82_SetDate">
    <vt:lpwstr>2021-08-17T16:02:32Z</vt:lpwstr>
  </property>
  <property fmtid="{D5CDD505-2E9C-101B-9397-08002B2CF9AE}" pid="4" name="MSIP_Label_7bd1f144-26ac-4410-8fdb-05c7de218e82_Method">
    <vt:lpwstr>Standard</vt:lpwstr>
  </property>
  <property fmtid="{D5CDD505-2E9C-101B-9397-08002B2CF9AE}" pid="5" name="MSIP_Label_7bd1f144-26ac-4410-8fdb-05c7de218e82_Name">
    <vt:lpwstr>FR Usage restreint</vt:lpwstr>
  </property>
  <property fmtid="{D5CDD505-2E9C-101B-9397-08002B2CF9AE}" pid="6" name="MSIP_Label_7bd1f144-26ac-4410-8fdb-05c7de218e82_SiteId">
    <vt:lpwstr>8b87af7d-8647-4dc7-8df4-5f69a2011bb5</vt:lpwstr>
  </property>
  <property fmtid="{D5CDD505-2E9C-101B-9397-08002B2CF9AE}" pid="7" name="MSIP_Label_7bd1f144-26ac-4410-8fdb-05c7de218e82_ActionId">
    <vt:lpwstr>73744330-c34c-44d3-a782-4c9fe9540438</vt:lpwstr>
  </property>
  <property fmtid="{D5CDD505-2E9C-101B-9397-08002B2CF9AE}" pid="8" name="MSIP_Label_7bd1f144-26ac-4410-8fdb-05c7de218e82_ContentBits">
    <vt:lpwstr>3</vt:lpwstr>
  </property>
  <property fmtid="{D5CDD505-2E9C-101B-9397-08002B2CF9AE}" pid="9" name="ClassificationContentMarkingFooterLocations">
    <vt:lpwstr>Thème Office:8</vt:lpwstr>
  </property>
  <property fmtid="{D5CDD505-2E9C-101B-9397-08002B2CF9AE}" pid="10" name="ClassificationContentMarkingFooterText">
    <vt:lpwstr>C2 – Usage restreint </vt:lpwstr>
  </property>
</Properties>
</file>